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497" r:id="rId6"/>
    <p:sldId id="495" r:id="rId7"/>
    <p:sldId id="49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D36462-B2D9-B186-8864-6920A9DC8716}" name="ATHANASIOU, Tara (NHS NORTH EAST LINCOLNSHIRE CCG)" initials="AC" userId="S::t.athanasiou@nhs.net::1d163717-48b6-4ad1-8d81-82a93ebb201b" providerId="AD"/>
  <p188:author id="{2D9933B1-B0BD-1A94-6748-21A16436D2EA}" name="WESTMORELAND, Debbie (NHS NORTH EAST LINCOLNSHIRE CCG)" initials="WC" userId="S::dwestmoreland@nhs.net::3754cdd6-bb44-4220-ae93-14aab4bebc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9660"/>
  </p:normalViewPr>
  <p:slideViewPr>
    <p:cSldViewPr snapToGrid="0">
      <p:cViewPr varScale="1">
        <p:scale>
          <a:sx n="75" d="100"/>
          <a:sy n="75" d="100"/>
        </p:scale>
        <p:origin x="9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9016E-C3FA-854D-9E69-EDF3B7BDE2A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45E4B-6DFA-ED4B-9B77-6F1E50C4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4418">
              <a:defRPr/>
            </a:pPr>
            <a:fld id="{C0F4A2C8-6C88-4E71-83EE-698B9D4FE22F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64418">
                <a:defRPr/>
              </a:pPr>
              <a:t>2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2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4418">
              <a:defRPr/>
            </a:pPr>
            <a:fld id="{C0F4A2C8-6C88-4E71-83EE-698B9D4FE22F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64418">
                <a:defRPr/>
              </a:pPr>
              <a:t>3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2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4418">
              <a:defRPr/>
            </a:pPr>
            <a:fld id="{C0F4A2C8-6C88-4E71-83EE-698B9D4FE22F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64418">
                <a:defRPr/>
              </a:pPr>
              <a:t>4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2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CA75-5C0C-4184-A226-BD56A5FD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BD2F-CC22-4537-8356-A976C7B77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0B8A9-957F-4335-84A5-C4B80A0F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2E72-0FA6-4B33-83E3-8CEFDEE8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FD68-7007-4B26-A659-D873A49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1E33-6095-45B3-9DAB-AB4A0F2C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3088A-3849-41CB-95F9-58FC8A934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8A6A-C874-435C-ADDF-FA7C292B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B143-B810-47B2-A2E4-DECB81EA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7BBF-0691-4506-BB21-56F39CEB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FF223-CCBD-40C8-B945-E60A154ED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7F96-8C24-44F1-A448-FCEB717B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8626-C233-491F-A2DC-FA42A08C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704E-1FF2-42C9-8471-F14C101A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C291-501B-4F5B-A2F1-A8D3066A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34AC-2937-4EF5-AFA9-3ECA8597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EA06-C0DE-49F4-A1F2-0AE16E3D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2DCD-2FB0-487F-91BE-2183F59A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3D79-6415-4E1D-A014-09A1556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4B46-F88A-4435-8E3A-420A4A86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67F-3DBA-4A4F-B312-AD7DBEC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1975D-6340-4F8E-BC8A-B4A91174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063C-52A5-4278-BE75-68BD4AD9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E9F1-F06F-400F-8F48-0DF9F9D5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2827-6550-4B64-A366-F69754B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DA3-2054-4AFD-B9DE-CC336A46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FFE3-44BF-48CE-A770-A7EC535D2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2159-FCF1-424F-8D47-0F8A4031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339C-51B4-4AFC-BFDE-3FAA011F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C58C-4007-4F6A-8CEC-B0ACD4B6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B9C9F-5149-4AF3-A905-58005692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AC2E-290E-42B1-9588-F44E861A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18E56-2471-4A6D-807B-4FDFEEB1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EB355-6781-4AFE-BAA4-F26C8EE8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21623-DFE5-44A5-B426-564C9509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5BC1-E608-43E6-AA0C-56E14AA1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76584-2EF7-4DB4-BDB6-DCEF31BB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BF5CE-C37F-48B2-89EE-FF7ADF81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C7600-99E7-4E3E-B545-F087255B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1F7F-A4B5-4F28-8287-035D1B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E894-AC6B-4B02-B32B-11ADCA35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8084-43FE-41EB-A66D-74125945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DB5-82B8-41BA-B93F-F7D912DA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F560E-813A-4F83-A832-D79D5225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0C6A4-964C-467B-B856-8D06E1F4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6528-43A0-44E4-BA27-63B8F14C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A768-7F13-4979-965A-1A8C86FD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E337-6262-422C-92D6-85657D82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2A10C-54A1-45AE-B3A8-05BB8884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A00B-EE48-411D-B94A-B297805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9EB8B-030A-47FB-A075-43BDC415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8A490-C955-4F6F-8FFF-2E06D46B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49AC-2E61-45A2-AE6A-17B06312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83885-F29A-4720-8D6B-0D6A61113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E983-C8F3-47DB-8462-78B215B1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5F0C-B1FA-4035-AFC9-064FC1A0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DE4EE-2538-4ED8-98D7-67BCBCB7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F1744-3E63-47CC-8CDC-57C2CC0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07EE-B4D0-405F-8280-0078FD7A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FFBEB-9B40-4759-92CA-0CD70FC5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3081-43B9-4F38-A764-42D4D50C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128F-A268-4394-B121-16B06B629BC0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D2039-6CC0-4938-9FB0-81896E79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EFA5-DD67-4891-B53C-20EC9351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37E8-03F2-4A2A-B1E5-E6479DDAD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DFEEE7-BE96-2986-64EF-DCEE2F2A8DDD}"/>
              </a:ext>
            </a:extLst>
          </p:cNvPr>
          <p:cNvSpPr txBox="1">
            <a:spLocks/>
          </p:cNvSpPr>
          <p:nvPr/>
        </p:nvSpPr>
        <p:spPr>
          <a:xfrm>
            <a:off x="693253" y="1899139"/>
            <a:ext cx="10924316" cy="2074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800" b="1" dirty="0">
                <a:solidFill>
                  <a:srgbClr val="004A9B"/>
                </a:solidFill>
                <a:latin typeface="Calibri" panose="020F0502020204030204" pitchFamily="34" charset="0"/>
              </a:rPr>
              <a:t>Delivering the Yorkshire and Humber Care Record to GP Practices in HCV</a:t>
            </a:r>
          </a:p>
          <a:p>
            <a:pPr algn="l"/>
            <a:endParaRPr lang="en-GB" sz="2800" dirty="0">
              <a:solidFill>
                <a:srgbClr val="004A9B"/>
              </a:solidFill>
              <a:latin typeface="Calibri" panose="020F0502020204030204" pitchFamily="34" charset="0"/>
            </a:endParaRPr>
          </a:p>
          <a:p>
            <a:pPr algn="l"/>
            <a:endParaRPr lang="en-GB" sz="2800" i="1" dirty="0">
              <a:solidFill>
                <a:srgbClr val="004A9B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800" i="1" dirty="0">
                <a:latin typeface="Calibri" panose="020F0502020204030204" pitchFamily="34" charset="0"/>
              </a:rPr>
              <a:t>Understanding data displayed within the YHCR Interweave Portal</a:t>
            </a:r>
            <a:endParaRPr lang="en-GB" sz="2800" i="1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14097-0AED-AC11-A999-52CFB2956521}"/>
              </a:ext>
            </a:extLst>
          </p:cNvPr>
          <p:cNvSpPr txBox="1"/>
          <p:nvPr/>
        </p:nvSpPr>
        <p:spPr>
          <a:xfrm>
            <a:off x="693253" y="5546318"/>
            <a:ext cx="349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Calibri"/>
              </a:rPr>
              <a:t>May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2">
            <a:extLst>
              <a:ext uri="{FF2B5EF4-FFF2-40B4-BE49-F238E27FC236}">
                <a16:creationId xmlns:a16="http://schemas.microsoft.com/office/drawing/2014/main" id="{BDE41CC9-3FA3-458A-B410-FE53DB3A1D40}"/>
              </a:ext>
            </a:extLst>
          </p:cNvPr>
          <p:cNvSpPr txBox="1">
            <a:spLocks/>
          </p:cNvSpPr>
          <p:nvPr/>
        </p:nvSpPr>
        <p:spPr bwMode="gray">
          <a:xfrm>
            <a:off x="807784" y="1594601"/>
            <a:ext cx="10528431" cy="554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4A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Provider Information on Summary Page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9F2490D-AF0C-4448-826E-952DFCB79477}"/>
              </a:ext>
            </a:extLst>
          </p:cNvPr>
          <p:cNvSpPr txBox="1">
            <a:spLocks/>
          </p:cNvSpPr>
          <p:nvPr/>
        </p:nvSpPr>
        <p:spPr>
          <a:xfrm>
            <a:off x="561600" y="1348039"/>
            <a:ext cx="10972800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DA7E7F5-C91B-4D20-90F6-8316DC61D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90" y="2303454"/>
            <a:ext cx="10972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Provider of information is showing the providers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ODS code only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will be changed in Version 2 of the portal to show provider organisation rather than the ODS code.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1D6BC-ACB2-4FF8-8A55-7ED57989CEEB}"/>
              </a:ext>
            </a:extLst>
          </p:cNvPr>
          <p:cNvSpPr txBox="1"/>
          <p:nvPr/>
        </p:nvSpPr>
        <p:spPr>
          <a:xfrm>
            <a:off x="5651191" y="3777598"/>
            <a:ext cx="53535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ODS for current Data Providers:</a:t>
            </a:r>
          </a:p>
          <a:p>
            <a:pPr fontAlgn="t"/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RCB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- York Teaching Hospital Foundation Trust</a:t>
            </a:r>
          </a:p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RCD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- Harrogate and District Foundation Trust</a:t>
            </a:r>
          </a:p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218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- North Yorkshire County Council</a:t>
            </a:r>
          </a:p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RJL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- Northern Lincolnshire and Goole Foundation Trust </a:t>
            </a:r>
          </a:p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RWA </a:t>
            </a:r>
            <a:r>
              <a:rPr lang="en-GB" dirty="0">
                <a:solidFill>
                  <a:srgbClr val="212529"/>
                </a:solidFill>
                <a:latin typeface="Arial" panose="020B0604020202020204" pitchFamily="34" charset="0"/>
              </a:rPr>
              <a:t>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Hull University Teaching Hospital</a:t>
            </a:r>
          </a:p>
          <a:p>
            <a:pPr fontAlgn="t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RV9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- Humber Teaching Foundation Trust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99372-74CC-4818-A66A-3B991B682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8" t="5451" b="39736"/>
          <a:stretch/>
        </p:blipFill>
        <p:spPr>
          <a:xfrm>
            <a:off x="708690" y="3716527"/>
            <a:ext cx="4412838" cy="23514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786140-F705-40BB-B8EF-79C7F17F1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9276" y="6426802"/>
            <a:ext cx="1474519" cy="351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5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2">
            <a:extLst>
              <a:ext uri="{FF2B5EF4-FFF2-40B4-BE49-F238E27FC236}">
                <a16:creationId xmlns:a16="http://schemas.microsoft.com/office/drawing/2014/main" id="{BDE41CC9-3FA3-458A-B410-FE53DB3A1D40}"/>
              </a:ext>
            </a:extLst>
          </p:cNvPr>
          <p:cNvSpPr txBox="1">
            <a:spLocks/>
          </p:cNvSpPr>
          <p:nvPr/>
        </p:nvSpPr>
        <p:spPr bwMode="gray">
          <a:xfrm>
            <a:off x="807785" y="1464463"/>
            <a:ext cx="11162349" cy="554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4A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Encounters Panel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9F2490D-AF0C-4448-826E-952DFCB79477}"/>
              </a:ext>
            </a:extLst>
          </p:cNvPr>
          <p:cNvSpPr txBox="1">
            <a:spLocks/>
          </p:cNvSpPr>
          <p:nvPr/>
        </p:nvSpPr>
        <p:spPr>
          <a:xfrm>
            <a:off x="561600" y="1348039"/>
            <a:ext cx="10972800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2A9B14-9ED9-4251-98C8-7B2E7188C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7" r="2047" b="16891"/>
          <a:stretch/>
        </p:blipFill>
        <p:spPr bwMode="auto">
          <a:xfrm>
            <a:off x="685919" y="3520996"/>
            <a:ext cx="10848482" cy="20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8DA7E7F5-C91B-4D20-90F6-8316DC61D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36" y="2019428"/>
            <a:ext cx="110663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ocation 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display a 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only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clinic information 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Participant(s)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field will display 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date only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Participant(s) name has not been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4D66F09F-9B75-416B-BC28-39EA9137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51" y="45184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875C1D2-5033-46F3-B05A-0729A83F0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9276" y="6426802"/>
            <a:ext cx="1474519" cy="351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48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2">
            <a:extLst>
              <a:ext uri="{FF2B5EF4-FFF2-40B4-BE49-F238E27FC236}">
                <a16:creationId xmlns:a16="http://schemas.microsoft.com/office/drawing/2014/main" id="{BDE41CC9-3FA3-458A-B410-FE53DB3A1D40}"/>
              </a:ext>
            </a:extLst>
          </p:cNvPr>
          <p:cNvSpPr txBox="1">
            <a:spLocks/>
          </p:cNvSpPr>
          <p:nvPr/>
        </p:nvSpPr>
        <p:spPr bwMode="gray">
          <a:xfrm>
            <a:off x="807784" y="1594601"/>
            <a:ext cx="10528431" cy="554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4A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Episodes of Care Panel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9F2490D-AF0C-4448-826E-952DFCB79477}"/>
              </a:ext>
            </a:extLst>
          </p:cNvPr>
          <p:cNvSpPr txBox="1">
            <a:spLocks/>
          </p:cNvSpPr>
          <p:nvPr/>
        </p:nvSpPr>
        <p:spPr>
          <a:xfrm>
            <a:off x="561600" y="1348039"/>
            <a:ext cx="10972800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DA7E7F5-C91B-4D20-90F6-8316DC61D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92" y="2396127"/>
            <a:ext cx="1072661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Episode of Care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Type field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showing an abbreviation only.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 is on-going to align the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display the full name rather than just an abbreviation.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Abbreviation meaning: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RFINPAT 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Inpatients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OTPAT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Outpatients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RFAE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Emergency Department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OBSTRETRICS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Obstetrics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RFAHP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Professional Staff Group - AHPs such as physio etc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998FCAB-5F41-428A-BA51-89FB09F0B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76" y="6426802"/>
            <a:ext cx="1474519" cy="351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31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Understanding Errors in the Interweave Portal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76" y="6426802"/>
            <a:ext cx="1474519" cy="3510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364BF8-DC6A-1B16-305A-DEB56E47D67B}"/>
              </a:ext>
            </a:extLst>
          </p:cNvPr>
          <p:cNvSpPr/>
          <p:nvPr/>
        </p:nvSpPr>
        <p:spPr>
          <a:xfrm>
            <a:off x="735248" y="1800056"/>
            <a:ext cx="11395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Error messages in the Portal can be related to data being sent to us by health and care organisations.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red error box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(bottom of page) alerts the user to errors.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Errors can be explored using the side bar or from the panels themselves.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DB70E5F6-F914-4FFB-BAB7-C6137FF0D3F3}"/>
              </a:ext>
            </a:extLst>
          </p:cNvPr>
          <p:cNvSpPr txBox="1">
            <a:spLocks/>
          </p:cNvSpPr>
          <p:nvPr/>
        </p:nvSpPr>
        <p:spPr bwMode="gray">
          <a:xfrm>
            <a:off x="755765" y="1322987"/>
            <a:ext cx="10528431" cy="554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4A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Understanding errors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E00AF8-2C9E-4F39-939B-B14BB331A833}"/>
              </a:ext>
            </a:extLst>
          </p:cNvPr>
          <p:cNvGrpSpPr/>
          <p:nvPr/>
        </p:nvGrpSpPr>
        <p:grpSpPr>
          <a:xfrm>
            <a:off x="809567" y="2958580"/>
            <a:ext cx="10528431" cy="3899420"/>
            <a:chOff x="809567" y="2958580"/>
            <a:chExt cx="10528431" cy="38994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5B09D6-5453-90BB-0952-BC14AFB5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8855"/>
            <a:stretch/>
          </p:blipFill>
          <p:spPr>
            <a:xfrm>
              <a:off x="809567" y="2985748"/>
              <a:ext cx="4509193" cy="30394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CDA25-EB4D-6FDD-B5D1-22D323365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1" t="15096" r="1248" b="8666"/>
            <a:stretch/>
          </p:blipFill>
          <p:spPr>
            <a:xfrm>
              <a:off x="1316362" y="6094080"/>
              <a:ext cx="2830912" cy="2903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A55587-AE8F-6DAB-E5E3-C959B9EB3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1490" y="3224178"/>
              <a:ext cx="3410845" cy="1172478"/>
            </a:xfrm>
            <a:prstGeom prst="rect">
              <a:avLst/>
            </a:prstGeom>
          </p:spPr>
        </p:pic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B706D8E6-A37B-EA3A-4D2E-E3E8E1362C7D}"/>
                </a:ext>
              </a:extLst>
            </p:cNvPr>
            <p:cNvSpPr/>
            <p:nvPr/>
          </p:nvSpPr>
          <p:spPr>
            <a:xfrm>
              <a:off x="6629400" y="3713332"/>
              <a:ext cx="832465" cy="32894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4B863-C485-4FED-AFE2-E0B2B18B9E53}"/>
                </a:ext>
              </a:extLst>
            </p:cNvPr>
            <p:cNvSpPr/>
            <p:nvPr/>
          </p:nvSpPr>
          <p:spPr>
            <a:xfrm>
              <a:off x="1929681" y="3054589"/>
              <a:ext cx="738554" cy="211874"/>
            </a:xfrm>
            <a:prstGeom prst="rect">
              <a:avLst/>
            </a:prstGeom>
            <a:solidFill>
              <a:srgbClr val="13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98D0CD-FB1E-4B52-B47A-454592063CD3}"/>
                </a:ext>
              </a:extLst>
            </p:cNvPr>
            <p:cNvSpPr/>
            <p:nvPr/>
          </p:nvSpPr>
          <p:spPr>
            <a:xfrm>
              <a:off x="4548553" y="3054588"/>
              <a:ext cx="572087" cy="178608"/>
            </a:xfrm>
            <a:prstGeom prst="rect">
              <a:avLst/>
            </a:prstGeom>
            <a:solidFill>
              <a:srgbClr val="13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E03F5B-7CF7-4757-A56C-5228D6CE9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881" y="4805115"/>
              <a:ext cx="2217119" cy="95213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48A8668-433E-4B4B-87A2-19D71E629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4523"/>
            <a:stretch/>
          </p:blipFill>
          <p:spPr>
            <a:xfrm>
              <a:off x="10050000" y="5316971"/>
              <a:ext cx="1287998" cy="35107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BCEBC1F-4E87-47F9-AD70-BD5B5F432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1491"/>
            <a:stretch/>
          </p:blipFill>
          <p:spPr>
            <a:xfrm>
              <a:off x="5305383" y="4336891"/>
              <a:ext cx="1247998" cy="252110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FF2F6F-10F7-4EB3-86CB-51FADD68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40220" y="2958580"/>
              <a:ext cx="1190032" cy="1190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07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Gotham Rounded Bold" pitchFamily="2" charset="77"/>
              </a:rPr>
              <a:t>Unknown</a:t>
            </a:r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 data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EF259-DCF0-3483-88C4-89D7876F3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8" y="3194152"/>
            <a:ext cx="9506032" cy="30845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52A8F0-1787-AC38-B574-9D74682C99F7}"/>
              </a:ext>
            </a:extLst>
          </p:cNvPr>
          <p:cNvSpPr/>
          <p:nvPr/>
        </p:nvSpPr>
        <p:spPr>
          <a:xfrm>
            <a:off x="735248" y="2050289"/>
            <a:ext cx="11395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use of the term 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means that the data is not being provided by the organisation.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As we continue to work with providers on their data maturity, we expect this issue to be resolved, however, until then and to avoid any confusion, we are changing 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Unknown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000" b="1" i="1">
                <a:latin typeface="Calibri" panose="020F0502020204030204" pitchFamily="34" charset="0"/>
                <a:cs typeface="Calibri" panose="020F0502020204030204" pitchFamily="34" charset="0"/>
              </a:rPr>
              <a:t>Not provided.</a:t>
            </a:r>
            <a:endParaRPr lang="en-GB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D527C04-0250-4D1A-88B7-8896DCE6CDEB}"/>
              </a:ext>
            </a:extLst>
          </p:cNvPr>
          <p:cNvSpPr txBox="1">
            <a:spLocks/>
          </p:cNvSpPr>
          <p:nvPr/>
        </p:nvSpPr>
        <p:spPr bwMode="gray">
          <a:xfrm>
            <a:off x="735248" y="1495324"/>
            <a:ext cx="10528431" cy="554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4A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Displaying of unknown data </a:t>
            </a:r>
          </a:p>
        </p:txBody>
      </p:sp>
    </p:spTree>
    <p:extLst>
      <p:ext uri="{BB962C8B-B14F-4D97-AF65-F5344CB8AC3E}">
        <p14:creationId xmlns:p14="http://schemas.microsoft.com/office/powerpoint/2010/main" val="669510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671576377268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671576377268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2671576377268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2A0BDE-A175-4A11-8E91-F9A722563A32}" vid="{8AC18460-2919-4BDB-B83B-F77B74549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2B1D46874EC42ADF7C8FF3D66F2E3" ma:contentTypeVersion="17" ma:contentTypeDescription="Create a new document." ma:contentTypeScope="" ma:versionID="a3e271e901dd56aca992bbf2c2a53e04">
  <xsd:schema xmlns:xsd="http://www.w3.org/2001/XMLSchema" xmlns:xs="http://www.w3.org/2001/XMLSchema" xmlns:p="http://schemas.microsoft.com/office/2006/metadata/properties" xmlns:ns1="http://schemas.microsoft.com/sharepoint/v3" xmlns:ns2="acbd5a54-67a2-415f-9d40-4f363c204df8" xmlns:ns3="974518b7-21d3-47e9-8ad5-f04c2bbca1f6" targetNamespace="http://schemas.microsoft.com/office/2006/metadata/properties" ma:root="true" ma:fieldsID="91c3342208108af155248e67a177d242" ns1:_="" ns2:_="" ns3:_="">
    <xsd:import namespace="http://schemas.microsoft.com/sharepoint/v3"/>
    <xsd:import namespace="acbd5a54-67a2-415f-9d40-4f363c204df8"/>
    <xsd:import namespace="974518b7-21d3-47e9-8ad5-f04c2bbca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d5a54-67a2-415f-9d40-4f363c204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518b7-21d3-47e9-8ad5-f04c2bbca1f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f451632-47dd-4abf-9b8a-57c5e5509fe1}" ma:internalName="TaxCatchAll" ma:showField="CatchAllData" ma:web="974518b7-21d3-47e9-8ad5-f04c2bbca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cbd5a54-67a2-415f-9d40-4f363c204df8">
      <Terms xmlns="http://schemas.microsoft.com/office/infopath/2007/PartnerControls"/>
    </lcf76f155ced4ddcb4097134ff3c332f>
    <TaxCatchAll xmlns="974518b7-21d3-47e9-8ad5-f04c2bbca1f6" xsi:nil="true"/>
  </documentManagement>
</p:properties>
</file>

<file path=customXml/itemProps1.xml><?xml version="1.0" encoding="utf-8"?>
<ds:datastoreItem xmlns:ds="http://schemas.openxmlformats.org/officeDocument/2006/customXml" ds:itemID="{E752BB70-FFC9-45B2-854F-46D2BE734E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7004E4-C47E-43D5-89CF-694D63653E9C}"/>
</file>

<file path=customXml/itemProps3.xml><?xml version="1.0" encoding="utf-8"?>
<ds:datastoreItem xmlns:ds="http://schemas.openxmlformats.org/officeDocument/2006/customXml" ds:itemID="{06E49AF9-E62A-4D60-B091-13B11402F67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193</TotalTime>
  <Words>329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Gotham Rounded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SYKES, Richard (NHS EAST RIDING OF YORKSHIRE CCG)</dc:creator>
  <cp:lastModifiedBy>Fieldsend, Rachael</cp:lastModifiedBy>
  <cp:revision>20</cp:revision>
  <dcterms:created xsi:type="dcterms:W3CDTF">2022-03-28T10:14:50Z</dcterms:created>
  <dcterms:modified xsi:type="dcterms:W3CDTF">2022-05-18T22:11:29Z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0x01010055D2B1D46874EC42ADF7C8FF3D66F2E3</vt:lpwstr>
  </property>
</Properties>
</file>